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9" r:id="rId1"/>
    <p:sldMasterId id="2147483648" r:id="rId2"/>
  </p:sldMasterIdLst>
  <p:notesMasterIdLst>
    <p:notesMasterId r:id="rId39"/>
  </p:notesMasterIdLst>
  <p:sldIdLst>
    <p:sldId id="256" r:id="rId3"/>
    <p:sldId id="257" r:id="rId4"/>
    <p:sldId id="258" r:id="rId5"/>
    <p:sldId id="259" r:id="rId6"/>
    <p:sldId id="260" r:id="rId7"/>
    <p:sldId id="261" r:id="rId8"/>
    <p:sldId id="265" r:id="rId9"/>
    <p:sldId id="266" r:id="rId10"/>
    <p:sldId id="267" r:id="rId11"/>
    <p:sldId id="268" r:id="rId12"/>
    <p:sldId id="269" r:id="rId13"/>
    <p:sldId id="295" r:id="rId14"/>
    <p:sldId id="262" r:id="rId15"/>
    <p:sldId id="263" r:id="rId16"/>
    <p:sldId id="264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9" r:id="rId26"/>
    <p:sldId id="280" r:id="rId27"/>
    <p:sldId id="281" r:id="rId28"/>
    <p:sldId id="282" r:id="rId29"/>
    <p:sldId id="283" r:id="rId30"/>
    <p:sldId id="286" r:id="rId31"/>
    <p:sldId id="288" r:id="rId32"/>
    <p:sldId id="289" r:id="rId33"/>
    <p:sldId id="290" r:id="rId34"/>
    <p:sldId id="291" r:id="rId35"/>
    <p:sldId id="292" r:id="rId36"/>
    <p:sldId id="293" r:id="rId37"/>
    <p:sldId id="294" r:id="rId3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10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/Relationships>
</file>

<file path=ppt/media/image1.png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 flipV="1">
            <a:off x="406400" y="6140894"/>
            <a:ext cx="12192000" cy="26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solidFill>
                  <a:srgbClr val="838787"/>
                </a:solidFill>
              </a:defRPr>
            </a:pPr>
            <a:endParaRPr/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EF4C7-DCD8-4996-8B1C-9B32FC5EA78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6400" y="6446629"/>
            <a:ext cx="12192000" cy="2875171"/>
          </a:xfrm>
        </p:spPr>
        <p:txBody>
          <a:bodyPr>
            <a:normAutofit/>
          </a:bodyPr>
          <a:lstStyle>
            <a:lvl1pPr marL="0" indent="0">
              <a:buNone/>
              <a:defRPr sz="17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223035229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38787"/>
                </a:solidFill>
              </a:defRPr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106" name="Shape 106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Shape 107"/>
          <p:cNvSpPr>
            <a:spLocks noGrp="1"/>
          </p:cNvSpPr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4445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108" name="Shape 108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223583867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6" name="Shape 116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2181403094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38787"/>
                </a:solidFill>
              </a:defRPr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126" name="Shape 126"/>
          <p:cNvSpPr/>
          <p:nvPr/>
        </p:nvSpPr>
        <p:spPr>
          <a:xfrm>
            <a:off x="469900" y="2362200"/>
            <a:ext cx="12065001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marL="0" marR="0" lvl="0" indent="0" algn="ct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cap="all">
                <a:solidFill>
                  <a:srgbClr val="FFFFFF"/>
                </a:solidFill>
              </a:defRPr>
            </a:pPr>
            <a:endParaRPr kumimoji="0" sz="2800" b="0" i="0" u="none" strike="noStrike" kern="0" cap="all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xfrm>
            <a:off x="889000" y="2908300"/>
            <a:ext cx="11226800" cy="1297945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584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  <a:lvl2pPr marL="16734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2pPr>
            <a:lvl3pPr marL="21179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3pPr>
            <a:lvl4pPr marL="25624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4pPr>
            <a:lvl5pPr marL="30069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3"/>
          </p:nvPr>
        </p:nvSpPr>
        <p:spPr>
          <a:xfrm>
            <a:off x="406400" y="7789333"/>
            <a:ext cx="12192000" cy="863605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0" indent="0" algn="r" defTabSz="578358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5940">
                <a:solidFill>
                  <a:srgbClr val="838787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endParaRPr/>
          </a:p>
        </p:txBody>
      </p:sp>
      <p:sp>
        <p:nvSpPr>
          <p:cNvPr id="129" name="Shape 129"/>
          <p:cNvSpPr>
            <a:spLocks noGrp="1"/>
          </p:cNvSpPr>
          <p:nvPr>
            <p:ph type="body" sz="quarter" idx="14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/>
          <a:p>
            <a: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2400" cap="all" spc="1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130" name="Shape 130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1250298301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body" sz="quarter" idx="1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584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  <a:lvl2pPr marL="16734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2pPr>
            <a:lvl3pPr marL="21179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3pPr>
            <a:lvl4pPr marL="25624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4pPr>
            <a:lvl5pPr marL="3006911" indent="-1228911" defTabSz="584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9400" cap="all">
                <a:solidFill>
                  <a:srgbClr val="FFFFFF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8" name="Shape 138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9" name="Shape 139"/>
          <p:cNvSpPr>
            <a:spLocks noGrp="1"/>
          </p:cNvSpPr>
          <p:nvPr>
            <p:ph type="body" sz="quarter" idx="14"/>
          </p:nvPr>
        </p:nvSpPr>
        <p:spPr>
          <a:xfrm>
            <a:off x="5892800" y="7789333"/>
            <a:ext cx="6705600" cy="863605"/>
          </a:xfrm>
          <a:prstGeom prst="rect">
            <a:avLst/>
          </a:prstGeom>
        </p:spPr>
        <p:txBody>
          <a:bodyPr lIns="50800" tIns="50800" rIns="50800" bIns="50800" anchor="ctr"/>
          <a:lstStyle/>
          <a:p>
            <a:pPr marL="0" indent="0" defTabSz="452627">
              <a:spcBef>
                <a:spcPts val="0"/>
              </a:spcBef>
              <a:buSzTx/>
              <a:buFontTx/>
              <a:buNone/>
              <a:defRPr sz="5940">
                <a:solidFill>
                  <a:srgbClr val="232323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endParaRPr/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2535953798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338828533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3063457721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Blank A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1720097624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70" name="Shape 17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1" name="Shape 17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algn="r" defTabSz="65024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6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65024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0886257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406400" y="6140894"/>
            <a:ext cx="12192000" cy="264"/>
          </a:xfrm>
          <a:prstGeom prst="rect">
            <a:avLst/>
          </a:prstGeom>
          <a:ln w="38100">
            <a:solidFill>
              <a:srgbClr val="A6AAA9"/>
            </a:solidFill>
          </a:ln>
        </p:spPr>
        <p:txBody>
          <a:bodyPr lIns="50800" tIns="50800" rIns="50800" bIns="50800" anchor="ctr"/>
          <a:lstStyle>
            <a:lvl1pPr marL="444500"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889000"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778000"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222500" indent="-444500" defTabSz="584200">
              <a:spcBef>
                <a:spcPts val="2800"/>
              </a:spcBef>
              <a:buClr>
                <a:srgbClr val="39A3D5"/>
              </a:buClr>
              <a:buSzPct val="104999"/>
              <a:buFont typeface="Avenir Next"/>
              <a:buChar char="‣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defRPr sz="17000" cap="all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sz="quarter" idx="14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lIns="50800" tIns="50800" rIns="50800" bIns="50800" anchor="b"/>
          <a:lstStyle/>
          <a:p>
            <a: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3232820211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E7205-8DB7-41C7-B1B0-CAF56FEF4D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6263" y="4403725"/>
            <a:ext cx="11733212" cy="3979863"/>
          </a:xfrm>
        </p:spPr>
        <p:txBody>
          <a:bodyPr>
            <a:normAutofit/>
          </a:bodyPr>
          <a:lstStyle>
            <a:lvl1pPr marL="0" indent="0">
              <a:buNone/>
              <a:defRPr sz="17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cap="all" baseline="0" dirty="0"/>
              <a:t>Title text</a:t>
            </a:r>
            <a:endParaRPr lang="en-US" dirty="0"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Shape 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Shape 92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Shape 124"/>
          <p:cNvSpPr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&amp; Subtitle A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V="1">
            <a:off x="406400" y="6140894"/>
            <a:ext cx="12192000" cy="264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38787"/>
                </a:solidFill>
              </a:defRPr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defRPr sz="17000" cap="all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12161860" y="4191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3095389065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Shape 133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Shape 134"/>
          <p:cNvSpPr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hape 1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title"/>
          </p:nvPr>
        </p:nvSpPr>
        <p:spPr>
          <a:xfrm>
            <a:off x="650239" y="390596"/>
            <a:ext cx="11704322" cy="1625601"/>
          </a:xfrm>
          <a:prstGeom prst="rect">
            <a:avLst/>
          </a:prstGeom>
        </p:spPr>
        <p:txBody>
          <a:bodyPr lIns="65023" tIns="65023" rIns="65023" bIns="65023" anchor="ctr"/>
          <a:lstStyle>
            <a:lvl1pPr algn="ctr" defTabSz="650240">
              <a:lnSpc>
                <a:spcPct val="100000"/>
              </a:lnSpc>
              <a:spcBef>
                <a:spcPts val="0"/>
              </a:spcBef>
              <a:defRPr sz="6200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65" name="Shape 165"/>
          <p:cNvSpPr>
            <a:spLocks noGrp="1"/>
          </p:cNvSpPr>
          <p:nvPr>
            <p:ph type="body" idx="1"/>
          </p:nvPr>
        </p:nvSpPr>
        <p:spPr>
          <a:xfrm>
            <a:off x="650239" y="2275839"/>
            <a:ext cx="11704322" cy="6436927"/>
          </a:xfrm>
          <a:prstGeom prst="rect">
            <a:avLst/>
          </a:prstGeom>
        </p:spPr>
        <p:txBody>
          <a:bodyPr lIns="65023" tIns="65023" rIns="65023" bIns="65023"/>
          <a:lstStyle>
            <a:lvl1pPr marL="471487" indent="-471487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06235" indent="-449035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19100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74520" indent="-502920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720" indent="-502920" defTabSz="650240">
              <a:spcBef>
                <a:spcPts val="1000"/>
              </a:spcBef>
              <a:buClrTx/>
              <a:buSzPct val="100000"/>
              <a:buFont typeface="Arial"/>
              <a:buChar char="»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6" name="Shape 166"/>
          <p:cNvSpPr>
            <a:spLocks noGrp="1"/>
          </p:cNvSpPr>
          <p:nvPr>
            <p:ph type="sldNum" sz="quarter" idx="2"/>
          </p:nvPr>
        </p:nvSpPr>
        <p:spPr>
          <a:xfrm>
            <a:off x="11998689" y="9114112"/>
            <a:ext cx="355871" cy="371349"/>
          </a:xfrm>
          <a:prstGeom prst="rect">
            <a:avLst/>
          </a:prstGeom>
        </p:spPr>
        <p:txBody>
          <a:bodyPr lIns="65023" tIns="65023" rIns="65023" bIns="65023" anchor="ctr"/>
          <a:lstStyle>
            <a:lvl1pPr defTabSz="650240">
              <a:lnSpc>
                <a:spcPct val="100000"/>
              </a:lnSpc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>
              <a:defRPr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74" name="Shape 174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ClrTx/>
              <a:buSzPct val="104999"/>
              <a:buFontTx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5" name="Shape 1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76" name="Shape 176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Clr>
                <a:schemeClr val="accent1"/>
              </a:buClr>
              <a:buSzPct val="104999"/>
              <a:buChar char="▸"/>
            </a:pPr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/>
          </p:cNvSpPr>
          <p:nvPr>
            <p:ph type="title"/>
          </p:nvPr>
        </p:nvSpPr>
        <p:spPr>
          <a:xfrm>
            <a:off x="650238" y="390595"/>
            <a:ext cx="11704324" cy="1625602"/>
          </a:xfrm>
          <a:prstGeom prst="rect">
            <a:avLst/>
          </a:prstGeom>
        </p:spPr>
        <p:txBody>
          <a:bodyPr lIns="65022" tIns="65022" rIns="65022" bIns="65022" anchor="ctr"/>
          <a:lstStyle>
            <a:lvl1pPr algn="ctr" defTabSz="650240">
              <a:lnSpc>
                <a:spcPct val="100000"/>
              </a:lnSpc>
              <a:spcBef>
                <a:spcPts val="0"/>
              </a:spcBef>
              <a:defRPr sz="6200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85" name="Shape 185"/>
          <p:cNvSpPr>
            <a:spLocks noGrp="1"/>
          </p:cNvSpPr>
          <p:nvPr>
            <p:ph type="body" idx="1"/>
          </p:nvPr>
        </p:nvSpPr>
        <p:spPr>
          <a:xfrm>
            <a:off x="650238" y="2275838"/>
            <a:ext cx="11704324" cy="6436928"/>
          </a:xfrm>
          <a:prstGeom prst="rect">
            <a:avLst/>
          </a:prstGeom>
        </p:spPr>
        <p:txBody>
          <a:bodyPr lIns="65022" tIns="65022" rIns="65022" bIns="65022"/>
          <a:lstStyle>
            <a:lvl1pPr marL="471487" indent="-471487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06234" indent="-449034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19100" defTabSz="650240">
              <a:spcBef>
                <a:spcPts val="1000"/>
              </a:spcBef>
              <a:buClrTx/>
              <a:buSzPct val="100000"/>
              <a:buFont typeface="Arial"/>
              <a:buChar char="•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74520" indent="-502919" defTabSz="650240">
              <a:spcBef>
                <a:spcPts val="1000"/>
              </a:spcBef>
              <a:buClrTx/>
              <a:buSzPct val="100000"/>
              <a:buFont typeface="Arial"/>
              <a:buChar char="–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720" indent="-502920" defTabSz="650240">
              <a:spcBef>
                <a:spcPts val="1000"/>
              </a:spcBef>
              <a:buClrTx/>
              <a:buSzPct val="100000"/>
              <a:buFont typeface="Arial"/>
              <a:buChar char="»"/>
              <a:defRPr sz="4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6" name="Shape 186"/>
          <p:cNvSpPr>
            <a:spLocks noGrp="1"/>
          </p:cNvSpPr>
          <p:nvPr>
            <p:ph type="sldNum" sz="quarter" idx="2"/>
          </p:nvPr>
        </p:nvSpPr>
        <p:spPr>
          <a:xfrm>
            <a:off x="11998692" y="9114113"/>
            <a:ext cx="355869" cy="371347"/>
          </a:xfrm>
          <a:prstGeom prst="rect">
            <a:avLst/>
          </a:prstGeom>
        </p:spPr>
        <p:txBody>
          <a:bodyPr lIns="65022" tIns="65022" rIns="65022" bIns="65022" anchor="ctr"/>
          <a:lstStyle>
            <a:lvl1pPr defTabSz="650240">
              <a:lnSpc>
                <a:spcPct val="100000"/>
              </a:lnSpc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38787"/>
                </a:solidFill>
              </a:defRPr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sz="6000" cap="all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DCB0C-8738-45F1-8C9A-9E5BC71B50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1638" y="2918162"/>
            <a:ext cx="12192000" cy="6403638"/>
          </a:xfrm>
        </p:spPr>
        <p:txBody>
          <a:bodyPr/>
          <a:lstStyle>
            <a:lvl1pPr marL="471487" indent="-471487">
              <a:buClr>
                <a:schemeClr val="accent1"/>
              </a:buClr>
              <a:buFont typeface="Webdings" panose="05030102010509060703" pitchFamily="18" charset="2"/>
              <a:buChar char=""/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632379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>
            <a:lvl1pPr algn="l" defTabSz="584200">
              <a:lnSpc>
                <a:spcPct val="80000"/>
              </a:lnSpc>
              <a:defRPr sz="17000" cap="all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43" name="Shape 43"/>
          <p:cNvSpPr>
            <a:spLocks noGrp="1"/>
          </p:cNvSpPr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753977823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 flipV="1">
            <a:off x="5892800" y="6141011"/>
            <a:ext cx="6705600" cy="146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38787"/>
                </a:solidFill>
              </a:defRPr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51" name="Shape 51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 lIns="50800" tIns="50800" rIns="50800" bIns="50800" anchor="t">
            <a:normAutofit/>
          </a:bodyPr>
          <a:lstStyle>
            <a:lvl1pPr algn="l" defTabSz="584200">
              <a:lnSpc>
                <a:spcPct val="80000"/>
              </a:lnSpc>
              <a:defRPr sz="7100" cap="all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53" name="Shape 53"/>
          <p:cNvSpPr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0" defTabSz="584200">
              <a:lnSpc>
                <a:spcPct val="80000"/>
              </a:lnSpc>
              <a:spcBef>
                <a:spcPts val="2300"/>
              </a:spcBef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xfrm>
            <a:off x="12194441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24951870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- To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38787"/>
                </a:solidFill>
              </a:defRPr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sz="6000" cap="all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4264537028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38787"/>
                </a:solidFill>
              </a:defRPr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sz="6000" cap="all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DCB0C-8738-45F1-8C9A-9E5BC71B50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1638" y="2918162"/>
            <a:ext cx="12192000" cy="6403638"/>
          </a:xfrm>
        </p:spPr>
        <p:txBody>
          <a:bodyPr/>
          <a:lstStyle>
            <a:lvl1pPr marL="471487" indent="-471487">
              <a:buClr>
                <a:schemeClr val="accent1"/>
              </a:buClr>
              <a:buFont typeface="Webdings" panose="05030102010509060703" pitchFamily="18" charset="2"/>
              <a:buChar char=""/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444886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&amp; Bullets A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38787"/>
                </a:solidFill>
              </a:defRPr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83" name="Shape 83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sz="6000" cap="all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idx="13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4445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94744702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 flipV="1">
            <a:off x="406400" y="993160"/>
            <a:ext cx="12192000" cy="264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45718" tIns="45718" rIns="45718" bIns="45718"/>
          <a:lstStyle/>
          <a:p>
            <a:pPr marL="0" marR="0" lvl="0" indent="0" algn="l" defTabSz="584200" rtl="0" eaLnBrk="1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38787"/>
                </a:solidFill>
              </a:defRPr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Condensed"/>
              <a:sym typeface="DIN Condensed"/>
            </a:endParaRPr>
          </a:p>
        </p:txBody>
      </p:sp>
      <p:sp>
        <p:nvSpPr>
          <p:cNvPr id="94" name="Shape 94"/>
          <p:cNvSpPr>
            <a:spLocks noGrp="1"/>
          </p:cNvSpPr>
          <p:nvPr>
            <p:ph type="body" sz="quarter" idx="1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lIns="50800" tIns="50800" rIns="50800" bIns="50800" anchor="b"/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758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1202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16472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2091764" indent="-313764" defTabSz="457200">
              <a:lnSpc>
                <a:spcPct val="80000"/>
              </a:lnSpc>
              <a:spcBef>
                <a:spcPts val="0"/>
              </a:spcBef>
              <a:buSzPct val="104999"/>
              <a:buFontTx/>
              <a:buChar char="‣"/>
              <a:defRPr sz="2400" cap="all" spc="12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>
            <a:spLocks noGrp="1"/>
          </p:cNvSpPr>
          <p:nvPr>
            <p:ph type="pic" sz="half" idx="13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6" name="Shape 96"/>
          <p:cNvSpPr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 lIns="50800" tIns="50800" rIns="50800" bIns="50800" anchor="t"/>
          <a:lstStyle>
            <a:lvl1pPr algn="l" defTabSz="584200">
              <a:lnSpc>
                <a:spcPct val="80000"/>
              </a:lnSpc>
              <a:spcBef>
                <a:spcPts val="2800"/>
              </a:spcBef>
              <a:defRPr sz="6000" cap="all">
                <a:solidFill>
                  <a:schemeClr val="accent1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97" name="Shape 97"/>
          <p:cNvSpPr>
            <a:spLocks noGrp="1"/>
          </p:cNvSpPr>
          <p:nvPr>
            <p:ph type="body" sz="half" idx="14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444500" indent="-444500" defTabSz="5842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2800">
                <a:solidFill>
                  <a:srgbClr val="838787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584200">
              <a:lnSpc>
                <a:spcPct val="80000"/>
              </a:lnSpc>
              <a:defRPr sz="2400">
                <a:solidFill>
                  <a:srgbClr val="838787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 marL="0" marR="0" lvl="0" indent="0" algn="r" defTabSz="584200" rtl="0" eaLnBrk="1" fontAlgn="auto" latinLnBrk="0" hangingPunct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38787"/>
                </a:solidFill>
                <a:effectLst/>
                <a:uLnTx/>
                <a:uFillTx/>
                <a:latin typeface="DIN Alternate"/>
                <a:sym typeface="DIN Alternate"/>
              </a:rPr>
              <a:pPr marL="0" marR="0" lvl="0" indent="0" algn="r" defTabSz="584200" rtl="0" eaLnBrk="1" fontAlgn="auto" latinLnBrk="0" hangingPunct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838787"/>
              </a:solidFill>
              <a:effectLst/>
              <a:uLnTx/>
              <a:uFillTx/>
              <a:latin typeface="DIN Alternate"/>
              <a:sym typeface="DIN Alternate"/>
            </a:endParaRPr>
          </a:p>
        </p:txBody>
      </p:sp>
    </p:spTree>
    <p:extLst>
      <p:ext uri="{BB962C8B-B14F-4D97-AF65-F5344CB8AC3E}">
        <p14:creationId xmlns:p14="http://schemas.microsoft.com/office/powerpoint/2010/main" val="2720970438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38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20" Type="http://schemas.openxmlformats.org/officeDocument/2006/relationships/slideLayout" Target="../slideLayouts/slideLayout37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6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50238" y="390595"/>
            <a:ext cx="11704324" cy="16256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5022" tIns="65022" rIns="65022" bIns="65022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50238" y="2275838"/>
            <a:ext cx="11704324" cy="6436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5022" tIns="65022" rIns="65022" bIns="65022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98692" y="9114113"/>
            <a:ext cx="355869" cy="371347"/>
          </a:xfrm>
          <a:prstGeom prst="rect">
            <a:avLst/>
          </a:prstGeom>
          <a:ln w="12700">
            <a:miter lim="400000"/>
          </a:ln>
        </p:spPr>
        <p:txBody>
          <a:bodyPr wrap="none" lIns="65022" tIns="65022" rIns="65022" bIns="65022" anchor="ctr">
            <a:spAutoFit/>
          </a:bodyPr>
          <a:lstStyle>
            <a:lvl1pPr algn="r" defTabSz="650240">
              <a:spcBef>
                <a:spcPts val="0"/>
              </a:spcBef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marR="0" lvl="0" indent="0" algn="r" defTabSz="65024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6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65024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7227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ransition spd="med"/>
  <p:txStyles>
    <p:titleStyle>
      <a:lvl1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ct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2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471487" marR="0" indent="-471487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906234" marR="0" indent="-449034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333500" marR="0" indent="-419100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874520" marR="0" indent="-502919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–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331720" marR="0" indent="-502920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»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797735" marR="0" indent="-575235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4999"/>
        <a:buFont typeface="Arial"/>
        <a:buChar char="‣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242235" marR="0" indent="-575235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4999"/>
        <a:buFont typeface="Arial"/>
        <a:buChar char="‣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86735" marR="0" indent="-575235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4999"/>
        <a:buFont typeface="Arial"/>
        <a:buChar char="‣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131235" marR="0" indent="-575235" algn="l" defTabSz="650240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4999"/>
        <a:buFont typeface="Arial"/>
        <a:buChar char="‣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65024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87" r:id="rId21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Bootcamp</a:t>
            </a:r>
          </a:p>
        </p:txBody>
      </p:sp>
      <p:sp>
        <p:nvSpPr>
          <p:cNvPr id="204" name="Shape 204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Python for Data Science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Dataframe from columns</a:t>
            </a:r>
          </a:p>
        </p:txBody>
      </p:sp>
      <p:sp>
        <p:nvSpPr>
          <p:cNvPr id="241" name="Shape 241"/>
          <p:cNvSpPr/>
          <p:nvPr/>
        </p:nvSpPr>
        <p:spPr>
          <a:xfrm>
            <a:off x="434394" y="5365750"/>
            <a:ext cx="12946701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r>
              <a:t>df[[‘revenue’, ‘profit’]]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Sorting</a:t>
            </a:r>
          </a:p>
        </p:txBody>
      </p:sp>
      <p:sp>
        <p:nvSpPr>
          <p:cNvPr id="244" name="Shape 244"/>
          <p:cNvSpPr/>
          <p:nvPr/>
        </p:nvSpPr>
        <p:spPr>
          <a:xfrm>
            <a:off x="434394" y="4286249"/>
            <a:ext cx="12946701" cy="303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df.sort_values(“revenue”,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           </a:t>
            </a:r>
            <a:r>
              <a:rPr>
                <a:solidFill>
                  <a:schemeClr val="accent3"/>
                </a:solidFill>
              </a:rPr>
              <a:t>ascending=False</a:t>
            </a:r>
            <a:r>
              <a:t>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EA0A5D-A295-4BD7-A3DF-46B309BDFD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Importing from and exporting to excel</a:t>
            </a:r>
          </a:p>
        </p:txBody>
      </p:sp>
    </p:spTree>
    <p:extLst>
      <p:ext uri="{BB962C8B-B14F-4D97-AF65-F5344CB8AC3E}">
        <p14:creationId xmlns:p14="http://schemas.microsoft.com/office/powerpoint/2010/main" val="203690554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rPr lang="en-US"/>
              <a:t>Dataframe from Excel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C42626-CDE1-4A78-B498-37D5825AFD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1" name="Shape 221"/>
          <p:cNvSpPr/>
          <p:nvPr/>
        </p:nvSpPr>
        <p:spPr>
          <a:xfrm>
            <a:off x="455296" y="4286249"/>
            <a:ext cx="12192002" cy="303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rPr dirty="0" err="1"/>
              <a:t>pd.read_excel</a:t>
            </a:r>
            <a:r>
              <a:rPr dirty="0"/>
              <a:t>(“</a:t>
            </a:r>
            <a:r>
              <a:rPr dirty="0" err="1"/>
              <a:t>path_to_file</a:t>
            </a:r>
            <a:r>
              <a:rPr dirty="0"/>
              <a:t>”,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rPr dirty="0"/>
              <a:t>               </a:t>
            </a:r>
            <a:r>
              <a:rPr dirty="0" err="1"/>
              <a:t>sheet_name</a:t>
            </a:r>
            <a:r>
              <a:rPr dirty="0"/>
              <a:t>=None)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rPr dirty="0"/>
              <a:t> </a:t>
            </a:r>
          </a:p>
        </p:txBody>
      </p:sp>
      <p:sp>
        <p:nvSpPr>
          <p:cNvPr id="222" name="Shape 222"/>
          <p:cNvSpPr/>
          <p:nvPr/>
        </p:nvSpPr>
        <p:spPr>
          <a:xfrm rot="21591301">
            <a:off x="585310" y="7316851"/>
            <a:ext cx="1620784" cy="518251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2405602" y="6524269"/>
            <a:ext cx="9412833" cy="2103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rPr sz="5500" dirty="0">
                <a:latin typeface="Courier New" panose="02070309020205020404" pitchFamily="49" charset="0"/>
                <a:cs typeface="Courier New" panose="02070309020205020404" pitchFamily="49" charset="0"/>
              </a:rPr>
              <a:t>{“sheet1”: dataframe1</a:t>
            </a:r>
            <a:r>
              <a:rPr lang="en-US" sz="55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en-US" sz="5500" dirty="0">
                <a:latin typeface="Courier New" panose="02070309020205020404" pitchFamily="49" charset="0"/>
                <a:cs typeface="Courier New" panose="02070309020205020404" pitchFamily="49" charset="0"/>
              </a:rPr>
              <a:t> “sheet2”: dataframe2</a:t>
            </a:r>
            <a:r>
              <a:rPr sz="55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1373314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Dataframe from Excel</a:t>
            </a:r>
          </a:p>
        </p:txBody>
      </p:sp>
      <p:sp>
        <p:nvSpPr>
          <p:cNvPr id="226" name="Shape 226"/>
          <p:cNvSpPr/>
          <p:nvPr/>
        </p:nvSpPr>
        <p:spPr>
          <a:xfrm>
            <a:off x="455296" y="4286249"/>
            <a:ext cx="12192002" cy="303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pd.read_excel(“path_to_file”,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           sheet_name=“bla”)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7302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Saving a Dataframe</a:t>
            </a:r>
          </a:p>
        </p:txBody>
      </p:sp>
      <p:sp>
        <p:nvSpPr>
          <p:cNvPr id="229" name="Shape 229"/>
          <p:cNvSpPr/>
          <p:nvPr/>
        </p:nvSpPr>
        <p:spPr>
          <a:xfrm>
            <a:off x="596834" y="4826000"/>
            <a:ext cx="13118969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new_df.to_excel(“path_to_file”)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411560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31662E-4F41-4A2C-A7C9-BBB8B7E591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11BB75-F379-473B-8DF2-07C867E50CF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Grouping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Counting Unique values</a:t>
            </a:r>
          </a:p>
        </p:txBody>
      </p:sp>
      <p:sp>
        <p:nvSpPr>
          <p:cNvPr id="251" name="Shape 251"/>
          <p:cNvSpPr/>
          <p:nvPr/>
        </p:nvSpPr>
        <p:spPr>
          <a:xfrm>
            <a:off x="227675" y="4369987"/>
            <a:ext cx="12549449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df[‘first_name’].value_counts()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Counting Unique values</a:t>
            </a:r>
          </a:p>
        </p:txBody>
      </p:sp>
      <p:sp>
        <p:nvSpPr>
          <p:cNvPr id="254" name="Shape 254"/>
          <p:cNvSpPr/>
          <p:nvPr/>
        </p:nvSpPr>
        <p:spPr>
          <a:xfrm>
            <a:off x="227675" y="4369987"/>
            <a:ext cx="12549449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df[‘first_name’].value_counts()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  <p:sp>
        <p:nvSpPr>
          <p:cNvPr id="255" name="Shape 255"/>
          <p:cNvSpPr/>
          <p:nvPr/>
        </p:nvSpPr>
        <p:spPr>
          <a:xfrm rot="21591301">
            <a:off x="458640" y="6227488"/>
            <a:ext cx="1620784" cy="518251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256" name="Shape 256"/>
          <p:cNvSpPr/>
          <p:nvPr/>
        </p:nvSpPr>
        <p:spPr>
          <a:xfrm>
            <a:off x="2278932" y="5914977"/>
            <a:ext cx="4181857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t>“John”: 352</a:t>
            </a:r>
          </a:p>
        </p:txBody>
      </p:sp>
      <p:sp>
        <p:nvSpPr>
          <p:cNvPr id="257" name="Shape 257"/>
          <p:cNvSpPr/>
          <p:nvPr/>
        </p:nvSpPr>
        <p:spPr>
          <a:xfrm>
            <a:off x="2278932" y="7156344"/>
            <a:ext cx="433882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t>“Chris”: 280</a:t>
            </a:r>
          </a:p>
        </p:txBody>
      </p:sp>
      <p:sp>
        <p:nvSpPr>
          <p:cNvPr id="258" name="Shape 258"/>
          <p:cNvSpPr/>
          <p:nvPr/>
        </p:nvSpPr>
        <p:spPr>
          <a:xfrm>
            <a:off x="2419522" y="8397712"/>
            <a:ext cx="4057651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t>“Tom”: 264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/>
          </p:cNvSpPr>
          <p:nvPr>
            <p:ph type="title" idx="4294967295"/>
          </p:nvPr>
        </p:nvSpPr>
        <p:spPr>
          <a:xfrm>
            <a:off x="406400" y="4038600"/>
            <a:ext cx="12192000" cy="4521200"/>
          </a:xfrm>
        </p:spPr>
        <p:txBody>
          <a:bodyPr/>
          <a:lstStyle>
            <a:lvl1pPr defTabSz="455675">
              <a:defRPr sz="13259"/>
            </a:lvl1pPr>
          </a:lstStyle>
          <a:p>
            <a:r>
              <a:rPr lang="en-US" dirty="0"/>
              <a:t>Review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6" y="-3794365"/>
            <a:ext cx="13001188" cy="135664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Group By</a:t>
            </a:r>
          </a:p>
        </p:txBody>
      </p:sp>
      <p:sp>
        <p:nvSpPr>
          <p:cNvPr id="263" name="Shape 263"/>
          <p:cNvSpPr>
            <a:spLocks noGrp="1"/>
          </p:cNvSpPr>
          <p:nvPr>
            <p:ph type="body" sz="half" idx="1"/>
          </p:nvPr>
        </p:nvSpPr>
        <p:spPr>
          <a:xfrm>
            <a:off x="406400" y="3953767"/>
            <a:ext cx="12192000" cy="2531601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663612" indent="-663612" defTabSz="549148">
              <a:spcBef>
                <a:spcPts val="2600"/>
              </a:spcBef>
              <a:buClrTx/>
              <a:buSzPct val="40000"/>
              <a:buFontTx/>
              <a:buBlip>
                <a:blip r:embed="rId2"/>
              </a:buBlip>
              <a:defRPr sz="6016"/>
            </a:pPr>
            <a:r>
              <a:t>Generalized .value_counts()</a:t>
            </a:r>
          </a:p>
          <a:p>
            <a:pPr marL="663612" indent="-663612" defTabSz="549148">
              <a:lnSpc>
                <a:spcPct val="200000"/>
              </a:lnSpc>
              <a:spcBef>
                <a:spcPts val="2600"/>
              </a:spcBef>
              <a:buClrTx/>
              <a:buSzPct val="40000"/>
              <a:buFontTx/>
              <a:buBlip>
                <a:blip r:embed="rId2"/>
              </a:buBlip>
              <a:defRPr sz="6016"/>
            </a:pPr>
            <a:r>
              <a:t>Combines rows using a ufunc </a:t>
            </a:r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945" y="5541"/>
            <a:ext cx="13040690" cy="97805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GRoupBY</a:t>
            </a:r>
          </a:p>
        </p:txBody>
      </p:sp>
      <p:sp>
        <p:nvSpPr>
          <p:cNvPr id="268" name="Shape 268"/>
          <p:cNvSpPr/>
          <p:nvPr/>
        </p:nvSpPr>
        <p:spPr>
          <a:xfrm>
            <a:off x="510396" y="4438650"/>
            <a:ext cx="12192002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r>
              <a:rPr dirty="0" err="1"/>
              <a:t>df.groupby</a:t>
            </a:r>
            <a:r>
              <a:rPr dirty="0"/>
              <a:t>(“</a:t>
            </a:r>
            <a:r>
              <a:rPr dirty="0" err="1"/>
              <a:t>first_name</a:t>
            </a:r>
            <a:r>
              <a:rPr dirty="0"/>
              <a:t>”)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5D63708B-C452-431B-BF86-D4F5497B5C39}"/>
              </a:ext>
            </a:extLst>
          </p:cNvPr>
          <p:cNvSpPr/>
          <p:nvPr/>
        </p:nvSpPr>
        <p:spPr>
          <a:xfrm rot="5400000">
            <a:off x="3482196" y="2343151"/>
            <a:ext cx="800100" cy="6743700"/>
          </a:xfrm>
          <a:prstGeom prst="rightBrace">
            <a:avLst/>
          </a:prstGeom>
          <a:noFill/>
          <a:ln w="25400" cap="flat">
            <a:solidFill>
              <a:schemeClr val="accent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12C3EB-3C11-474E-9D6A-74C9A61C6969}"/>
              </a:ext>
            </a:extLst>
          </p:cNvPr>
          <p:cNvSpPr txBox="1"/>
          <p:nvPr/>
        </p:nvSpPr>
        <p:spPr>
          <a:xfrm>
            <a:off x="1024746" y="5955602"/>
            <a:ext cx="5715000" cy="119519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5100" b="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A </a:t>
            </a:r>
            <a:r>
              <a:rPr kumimoji="0" lang="en-US" sz="5100" b="0" i="0" u="none" strike="noStrike" cap="none" spc="0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GroupBy</a:t>
            </a:r>
            <a:r>
              <a:rPr kumimoji="0" lang="en-US" sz="5100" b="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Avenir Next Medium"/>
                <a:ea typeface="Avenir Next Medium"/>
                <a:cs typeface="Avenir Next Medium"/>
                <a:sym typeface="Avenir Next Medium"/>
              </a:rPr>
              <a:t> object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GRoupBY</a:t>
            </a:r>
          </a:p>
        </p:txBody>
      </p:sp>
      <p:sp>
        <p:nvSpPr>
          <p:cNvPr id="276" name="Shape 276"/>
          <p:cNvSpPr/>
          <p:nvPr/>
        </p:nvSpPr>
        <p:spPr>
          <a:xfrm>
            <a:off x="510396" y="4438650"/>
            <a:ext cx="12946701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lvl1pPr>
          </a:lstStyle>
          <a:p>
            <a:r>
              <a:t>df.groupby(“first_name”).sum()</a:t>
            </a:r>
          </a:p>
        </p:txBody>
      </p:sp>
      <p:sp>
        <p:nvSpPr>
          <p:cNvPr id="277" name="Shape 277"/>
          <p:cNvSpPr/>
          <p:nvPr/>
        </p:nvSpPr>
        <p:spPr>
          <a:xfrm rot="16200000">
            <a:off x="7352168" y="6141193"/>
            <a:ext cx="1620784" cy="518251"/>
          </a:xfrm>
          <a:prstGeom prst="rightArrow">
            <a:avLst>
              <a:gd name="adj1" fmla="val 34174"/>
              <a:gd name="adj2" fmla="val 145948"/>
            </a:avLst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278" name="Shape 278"/>
          <p:cNvSpPr/>
          <p:nvPr/>
        </p:nvSpPr>
        <p:spPr>
          <a:xfrm>
            <a:off x="66166" y="7485687"/>
            <a:ext cx="1216456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>
                <a:solidFill>
                  <a:schemeClr val="accent5"/>
                </a:solidFill>
              </a:defRPr>
            </a:lvl1pPr>
          </a:lstStyle>
          <a:p>
            <a:r>
              <a:t>How other columns are combined 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3A3207-1775-4F41-926B-47A5D34D04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/>
          </p:cNvSpPr>
          <p:nvPr>
            <p:ph type="title" idx="4294967295"/>
          </p:nvPr>
        </p:nvSpPr>
        <p:spPr>
          <a:xfrm>
            <a:off x="2595467" y="4055489"/>
            <a:ext cx="7813866" cy="198235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490727">
              <a:defRPr sz="14280"/>
            </a:lvl1pPr>
          </a:lstStyle>
          <a:p>
            <a:r>
              <a:t>Pivot Tables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Shape 284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r>
              <a:t>Pivot table</a:t>
            </a:r>
          </a:p>
        </p:txBody>
      </p:sp>
      <p:sp>
        <p:nvSpPr>
          <p:cNvPr id="285" name="Shape 285"/>
          <p:cNvSpPr>
            <a:spLocks noGrp="1"/>
          </p:cNvSpPr>
          <p:nvPr>
            <p:ph type="body" sz="half" idx="1"/>
          </p:nvPr>
        </p:nvSpPr>
        <p:spPr>
          <a:xfrm>
            <a:off x="406400" y="3953767"/>
            <a:ext cx="12192000" cy="2531602"/>
          </a:xfrm>
          <a:prstGeom prst="rect">
            <a:avLst/>
          </a:prstGeom>
        </p:spPr>
        <p:txBody>
          <a:bodyPr anchor="t">
            <a:normAutofit fontScale="92500"/>
          </a:bodyPr>
          <a:lstStyle/>
          <a:p>
            <a:pPr marL="614194" indent="-614194" defTabSz="508254">
              <a:lnSpc>
                <a:spcPct val="100000"/>
              </a:lnSpc>
              <a:spcBef>
                <a:spcPts val="2400"/>
              </a:spcBef>
              <a:buSzPct val="40000"/>
              <a:buBlip>
                <a:blip r:embed="rId2"/>
              </a:buBlip>
              <a:defRPr sz="5500" cap="none" spc="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Similar to groupby</a:t>
            </a:r>
          </a:p>
          <a:p>
            <a:pPr marL="614194" indent="-614194" defTabSz="508254">
              <a:lnSpc>
                <a:spcPct val="200000"/>
              </a:lnSpc>
              <a:spcBef>
                <a:spcPts val="2400"/>
              </a:spcBef>
              <a:buSzPct val="40000"/>
              <a:buBlip>
                <a:blip r:embed="rId2"/>
              </a:buBlip>
              <a:defRPr sz="5500" cap="none" spc="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Segments data along multiple axes</a:t>
            </a:r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pasted-image.tiff"/>
          <p:cNvPicPr>
            <a:picLocks noChangeAspect="1"/>
          </p:cNvPicPr>
          <p:nvPr/>
        </p:nvPicPr>
        <p:blipFill>
          <a:blip r:embed="rId2"/>
          <a:srcRect l="29888"/>
          <a:stretch>
            <a:fillRect/>
          </a:stretch>
        </p:blipFill>
        <p:spPr>
          <a:xfrm>
            <a:off x="1152076" y="1891109"/>
            <a:ext cx="6201518" cy="5971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88" name="pasted-image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0845" y="1891159"/>
            <a:ext cx="3936294" cy="5971282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Shape 289"/>
          <p:cNvSpPr/>
          <p:nvPr/>
        </p:nvSpPr>
        <p:spPr>
          <a:xfrm>
            <a:off x="1183292" y="1906773"/>
            <a:ext cx="6094544" cy="5940054"/>
          </a:xfrm>
          <a:prstGeom prst="rect">
            <a:avLst/>
          </a:prstGeom>
          <a:solidFill>
            <a:schemeClr val="accent1">
              <a:alpha val="26647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pic>
        <p:nvPicPr>
          <p:cNvPr id="290" name="pasted-image.tiff"/>
          <p:cNvPicPr>
            <a:picLocks noChangeAspect="1"/>
          </p:cNvPicPr>
          <p:nvPr/>
        </p:nvPicPr>
        <p:blipFill>
          <a:blip r:embed="rId2"/>
          <a:srcRect t="85" r="91816" b="85"/>
          <a:stretch>
            <a:fillRect/>
          </a:stretch>
        </p:blipFill>
        <p:spPr>
          <a:xfrm>
            <a:off x="435270" y="1891109"/>
            <a:ext cx="725095" cy="5971282"/>
          </a:xfrm>
          <a:prstGeom prst="rect">
            <a:avLst/>
          </a:prstGeom>
          <a:ln w="12700">
            <a:miter lim="400000"/>
          </a:ln>
        </p:spPr>
      </p:pic>
      <p:sp>
        <p:nvSpPr>
          <p:cNvPr id="291" name="Shape 291"/>
          <p:cNvSpPr/>
          <p:nvPr/>
        </p:nvSpPr>
        <p:spPr>
          <a:xfrm>
            <a:off x="7300845" y="1882450"/>
            <a:ext cx="3936294" cy="5940054"/>
          </a:xfrm>
          <a:prstGeom prst="rect">
            <a:avLst/>
          </a:prstGeom>
          <a:solidFill>
            <a:srgbClr val="FDED10">
              <a:alpha val="3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Pivot table syntax</a:t>
            </a:r>
          </a:p>
        </p:txBody>
      </p:sp>
      <p:sp>
        <p:nvSpPr>
          <p:cNvPr id="302" name="Shape 302"/>
          <p:cNvSpPr/>
          <p:nvPr/>
        </p:nvSpPr>
        <p:spPr>
          <a:xfrm>
            <a:off x="434394" y="3746499"/>
            <a:ext cx="12946701" cy="411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sales_df.pivot_table(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4">
                    <a:hueOff val="414058"/>
                    <a:satOff val="2144"/>
                    <a:lumOff val="10379"/>
                  </a:schemeClr>
                </a:solidFill>
              </a:rPr>
              <a:t>values</a:t>
            </a:r>
            <a:r>
              <a:t>=[“quantity”,”price”],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1">
                    <a:hueOff val="-84091"/>
                    <a:satOff val="15316"/>
                    <a:lumOff val="24313"/>
                  </a:schemeClr>
                </a:solidFill>
              </a:rPr>
              <a:t>index</a:t>
            </a:r>
            <a:r>
              <a:t>=“name”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)</a:t>
            </a:r>
          </a:p>
        </p:txBody>
      </p:sp>
      <p:sp>
        <p:nvSpPr>
          <p:cNvPr id="303" name="Shape 303"/>
          <p:cNvSpPr/>
          <p:nvPr/>
        </p:nvSpPr>
        <p:spPr>
          <a:xfrm>
            <a:off x="1561684" y="8029327"/>
            <a:ext cx="9869488" cy="1079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spcBef>
                <a:spcPts val="2800"/>
              </a:spcBef>
              <a:defRPr sz="6400">
                <a:solidFill>
                  <a:schemeClr val="accent5"/>
                </a:solidFill>
                <a:latin typeface="Courier"/>
                <a:ea typeface="Courier"/>
                <a:cs typeface="Courier"/>
                <a:sym typeface="Courier"/>
              </a:defRPr>
            </a:lvl1pPr>
          </a:lstStyle>
          <a:p>
            <a:r>
              <a:rPr dirty="0"/>
              <a:t>takes AVG by default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Dataframe</a:t>
            </a:r>
          </a:p>
        </p:txBody>
      </p:sp>
      <p:sp>
        <p:nvSpPr>
          <p:cNvPr id="209" name="Shape 209"/>
          <p:cNvSpPr>
            <a:spLocks noGrp="1"/>
          </p:cNvSpPr>
          <p:nvPr>
            <p:ph type="body" idx="1"/>
          </p:nvPr>
        </p:nvSpPr>
        <p:spPr>
          <a:xfrm>
            <a:off x="406400" y="3953767"/>
            <a:ext cx="12192000" cy="4612257"/>
          </a:xfrm>
          <a:prstGeom prst="rect">
            <a:avLst/>
          </a:prstGeom>
        </p:spPr>
        <p:txBody>
          <a:bodyPr/>
          <a:lstStyle/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Similar to a spreadsheet</a:t>
            </a:r>
          </a:p>
          <a:p>
            <a:pPr marL="705970" indent="-705970">
              <a:buClrTx/>
              <a:buSzPct val="40000"/>
              <a:buFontTx/>
              <a:buBlip>
                <a:blip r:embed="rId2"/>
              </a:buBlip>
              <a:defRPr sz="6400"/>
            </a:pPr>
            <a:r>
              <a:t>Columns are Numpy arrays with special index</a:t>
            </a: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pasted-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544" y="2251320"/>
            <a:ext cx="4717139" cy="6254354"/>
          </a:xfrm>
          <a:prstGeom prst="rect">
            <a:avLst/>
          </a:prstGeom>
          <a:ln w="12700">
            <a:miter lim="400000"/>
          </a:ln>
        </p:spPr>
      </p:pic>
      <p:pic>
        <p:nvPicPr>
          <p:cNvPr id="312" name="pasted-image.tiff"/>
          <p:cNvPicPr>
            <a:picLocks noChangeAspect="1"/>
          </p:cNvPicPr>
          <p:nvPr/>
        </p:nvPicPr>
        <p:blipFill>
          <a:blip r:embed="rId3"/>
          <a:srcRect l="30967"/>
          <a:stretch>
            <a:fillRect/>
          </a:stretch>
        </p:blipFill>
        <p:spPr>
          <a:xfrm>
            <a:off x="5666273" y="2270370"/>
            <a:ext cx="6716327" cy="6254477"/>
          </a:xfrm>
          <a:prstGeom prst="rect">
            <a:avLst/>
          </a:prstGeom>
          <a:ln w="12700">
            <a:miter lim="400000"/>
          </a:ln>
        </p:spPr>
      </p:pic>
      <p:sp>
        <p:nvSpPr>
          <p:cNvPr id="313" name="Shape 313"/>
          <p:cNvSpPr/>
          <p:nvPr/>
        </p:nvSpPr>
        <p:spPr>
          <a:xfrm>
            <a:off x="955646" y="2270370"/>
            <a:ext cx="4706935" cy="6254354"/>
          </a:xfrm>
          <a:prstGeom prst="rect">
            <a:avLst/>
          </a:prstGeom>
          <a:solidFill>
            <a:schemeClr val="accent1">
              <a:alpha val="26647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5646868" y="2247298"/>
            <a:ext cx="6716317" cy="6262398"/>
          </a:xfrm>
          <a:prstGeom prst="rect">
            <a:avLst/>
          </a:prstGeom>
          <a:solidFill>
            <a:srgbClr val="FDED10">
              <a:alpha val="3000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Pivot table syntax</a:t>
            </a:r>
          </a:p>
        </p:txBody>
      </p:sp>
      <p:sp>
        <p:nvSpPr>
          <p:cNvPr id="317" name="Shape 317"/>
          <p:cNvSpPr/>
          <p:nvPr/>
        </p:nvSpPr>
        <p:spPr>
          <a:xfrm>
            <a:off x="434394" y="3206749"/>
            <a:ext cx="12946701" cy="5194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sales_df.pivot_table(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4">
                    <a:hueOff val="414058"/>
                    <a:satOff val="2144"/>
                    <a:lumOff val="10379"/>
                  </a:schemeClr>
                </a:solidFill>
              </a:rPr>
              <a:t>values</a:t>
            </a:r>
            <a:r>
              <a:t>=[“quantity”,”price”],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1">
                    <a:hueOff val="-84091"/>
                    <a:satOff val="15316"/>
                    <a:lumOff val="24313"/>
                  </a:schemeClr>
                </a:solidFill>
              </a:rPr>
              <a:t>index</a:t>
            </a:r>
            <a:r>
              <a:t>=“name”,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5"/>
                </a:solidFill>
              </a:rPr>
              <a:t>aggfunc</a:t>
            </a:r>
            <a:r>
              <a:t>=“sum”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)</a:t>
            </a:r>
          </a:p>
        </p:txBody>
      </p:sp>
    </p:spTree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/>
          </p:cNvSpPr>
          <p:nvPr>
            <p:ph type="title" idx="4294967295"/>
          </p:nvPr>
        </p:nvSpPr>
        <p:spPr>
          <a:xfrm>
            <a:off x="2595467" y="4055489"/>
            <a:ext cx="7813866" cy="1982355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368045">
              <a:defRPr sz="10710"/>
            </a:lvl1pPr>
          </a:lstStyle>
          <a:p>
            <a:r>
              <a:t>Beyond Groupby</a:t>
            </a: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1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00"/>
            </a:lvl1pPr>
          </a:lstStyle>
          <a:p>
            <a:r>
              <a:t>Columns</a:t>
            </a:r>
          </a:p>
        </p:txBody>
      </p:sp>
      <p:sp>
        <p:nvSpPr>
          <p:cNvPr id="322" name="Shape 322"/>
          <p:cNvSpPr>
            <a:spLocks noGrp="1"/>
          </p:cNvSpPr>
          <p:nvPr>
            <p:ph type="body" idx="1"/>
          </p:nvPr>
        </p:nvSpPr>
        <p:spPr>
          <a:xfrm>
            <a:off x="406400" y="3953767"/>
            <a:ext cx="12192000" cy="5463876"/>
          </a:xfrm>
          <a:prstGeom prst="rect">
            <a:avLst/>
          </a:prstGeom>
        </p:spPr>
        <p:txBody>
          <a:bodyPr anchor="t"/>
          <a:lstStyle/>
          <a:p>
            <a:pPr marL="614194" indent="-614194" defTabSz="508254">
              <a:lnSpc>
                <a:spcPct val="100000"/>
              </a:lnSpc>
              <a:spcBef>
                <a:spcPts val="2400"/>
              </a:spcBef>
              <a:buSzPct val="40000"/>
              <a:buBlip>
                <a:blip r:embed="rId2"/>
              </a:buBlip>
              <a:defRPr sz="5500" cap="none" spc="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Columns segment values, just like index</a:t>
            </a:r>
          </a:p>
          <a:p>
            <a:pPr marL="614194" indent="-614194" defTabSz="508254">
              <a:lnSpc>
                <a:spcPct val="100000"/>
              </a:lnSpc>
              <a:spcBef>
                <a:spcPts val="2400"/>
              </a:spcBef>
              <a:buSzPct val="40000"/>
              <a:buBlip>
                <a:blip r:embed="rId2"/>
              </a:buBlip>
              <a:defRPr sz="5500" cap="none" spc="0">
                <a:latin typeface="Avenir Next Medium"/>
                <a:ea typeface="Avenir Next Medium"/>
                <a:cs typeface="Avenir Next Medium"/>
                <a:sym typeface="Avenir Next Medium"/>
              </a:defRPr>
            </a:pPr>
            <a:r>
              <a:t>Will form bins from unique values in column you specify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3" y="1540407"/>
            <a:ext cx="13004801" cy="66942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Pivot table syntax</a:t>
            </a:r>
          </a:p>
        </p:txBody>
      </p:sp>
      <p:sp>
        <p:nvSpPr>
          <p:cNvPr id="327" name="Shape 327"/>
          <p:cNvSpPr/>
          <p:nvPr/>
        </p:nvSpPr>
        <p:spPr>
          <a:xfrm>
            <a:off x="434394" y="3746499"/>
            <a:ext cx="12946701" cy="411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sales_df.pivot_table(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4">
                    <a:hueOff val="414058"/>
                    <a:satOff val="2144"/>
                    <a:lumOff val="10379"/>
                  </a:schemeClr>
                </a:solidFill>
              </a:rPr>
              <a:t>values</a:t>
            </a:r>
            <a:r>
              <a:t>=[“quantity”,”price”],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1">
                    <a:hueOff val="-84091"/>
                    <a:satOff val="15316"/>
                    <a:lumOff val="24313"/>
                  </a:schemeClr>
                </a:solidFill>
              </a:rPr>
              <a:t>index</a:t>
            </a:r>
            <a:r>
              <a:t>=“name”,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</a:t>
            </a:r>
            <a:r>
              <a:rPr>
                <a:solidFill>
                  <a:schemeClr val="accent3"/>
                </a:solidFill>
              </a:rPr>
              <a:t>columns</a:t>
            </a:r>
            <a:r>
              <a:t>=“ABC”)</a:t>
            </a:r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502412">
              <a:defRPr sz="14620"/>
            </a:lvl1pPr>
          </a:lstStyle>
          <a:p>
            <a:r>
              <a:rPr dirty="0"/>
              <a:t>Exercises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creating a Dataframe</a:t>
            </a:r>
          </a:p>
        </p:txBody>
      </p:sp>
      <p:sp>
        <p:nvSpPr>
          <p:cNvPr id="212" name="Shape 212"/>
          <p:cNvSpPr/>
          <p:nvPr/>
        </p:nvSpPr>
        <p:spPr>
          <a:xfrm>
            <a:off x="176491" y="4826000"/>
            <a:ext cx="13004801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new_df = pd.read_csv(“path_to_file”)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Specifying Data Types</a:t>
            </a:r>
          </a:p>
        </p:txBody>
      </p:sp>
      <p:sp>
        <p:nvSpPr>
          <p:cNvPr id="215" name="Shape 215"/>
          <p:cNvSpPr/>
          <p:nvPr/>
        </p:nvSpPr>
        <p:spPr>
          <a:xfrm>
            <a:off x="455296" y="4267582"/>
            <a:ext cx="12192002" cy="30726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rPr dirty="0" err="1"/>
              <a:t>pd.read_csv</a:t>
            </a:r>
            <a:r>
              <a:rPr dirty="0"/>
              <a:t>(“</a:t>
            </a:r>
            <a:r>
              <a:rPr dirty="0" err="1"/>
              <a:t>path_to_file</a:t>
            </a:r>
            <a:r>
              <a:rPr dirty="0"/>
              <a:t>”,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rPr dirty="0"/>
              <a:t>             </a:t>
            </a:r>
            <a:r>
              <a:rPr dirty="0" err="1"/>
              <a:t>dtype</a:t>
            </a:r>
            <a:r>
              <a:rPr dirty="0"/>
              <a:t>={“ZIP</a:t>
            </a:r>
            <a:r>
              <a:rPr lang="en-US" dirty="0"/>
              <a:t>CODE</a:t>
            </a:r>
            <a:r>
              <a:rPr dirty="0"/>
              <a:t>”: </a:t>
            </a:r>
            <a:r>
              <a:rPr lang="en-US" dirty="0"/>
              <a:t>str</a:t>
            </a:r>
            <a:r>
              <a:rPr dirty="0"/>
              <a:t>})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rPr dirty="0"/>
              <a:t> 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Saving a Dataframe</a:t>
            </a:r>
          </a:p>
        </p:txBody>
      </p:sp>
      <p:sp>
        <p:nvSpPr>
          <p:cNvPr id="218" name="Shape 218"/>
          <p:cNvSpPr/>
          <p:nvPr/>
        </p:nvSpPr>
        <p:spPr>
          <a:xfrm>
            <a:off x="596834" y="4826000"/>
            <a:ext cx="13118969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new_df.to_csv(“path_to_file”)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Looking at top rows</a:t>
            </a:r>
          </a:p>
        </p:txBody>
      </p:sp>
      <p:sp>
        <p:nvSpPr>
          <p:cNvPr id="232" name="Shape 232"/>
          <p:cNvSpPr/>
          <p:nvPr/>
        </p:nvSpPr>
        <p:spPr>
          <a:xfrm>
            <a:off x="455296" y="4826000"/>
            <a:ext cx="12192002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new_df.head()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Using Numpy functions</a:t>
            </a:r>
          </a:p>
        </p:txBody>
      </p:sp>
      <p:sp>
        <p:nvSpPr>
          <p:cNvPr id="235" name="Shape 235"/>
          <p:cNvSpPr/>
          <p:nvPr/>
        </p:nvSpPr>
        <p:spPr>
          <a:xfrm>
            <a:off x="455296" y="4826000"/>
            <a:ext cx="12192002" cy="195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new_df[‘score’].mean()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1169260"/>
          </a:xfrm>
          <a:prstGeom prst="rect">
            <a:avLst/>
          </a:prstGeom>
        </p:spPr>
        <p:txBody>
          <a:bodyPr/>
          <a:lstStyle>
            <a:lvl1pPr defTabSz="403097">
              <a:spcBef>
                <a:spcPts val="1900"/>
              </a:spcBef>
              <a:defRPr sz="8280"/>
            </a:lvl1pPr>
          </a:lstStyle>
          <a:p>
            <a:r>
              <a:t>Creating a new Column</a:t>
            </a:r>
          </a:p>
        </p:txBody>
      </p:sp>
      <p:sp>
        <p:nvSpPr>
          <p:cNvPr id="238" name="Shape 238"/>
          <p:cNvSpPr/>
          <p:nvPr/>
        </p:nvSpPr>
        <p:spPr>
          <a:xfrm>
            <a:off x="434394" y="4286249"/>
            <a:ext cx="12136011" cy="303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df[‘profit’] = 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   df[‘revenue’] - df[‘expenses’]</a:t>
            </a:r>
          </a:p>
          <a:p>
            <a:pPr>
              <a:defRPr sz="5100">
                <a:latin typeface="Anonymous Pro for Powerline"/>
                <a:ea typeface="Anonymous Pro for Powerline"/>
                <a:cs typeface="Anonymous Pro for Powerline"/>
                <a:sym typeface="Anonymous Pro for Powerline"/>
              </a:defRPr>
            </a:pPr>
            <a:r>
              <a:t> 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New">
  <a:themeElements>
    <a:clrScheme name="New_Template7">
      <a:dk1>
        <a:srgbClr val="222222"/>
      </a:dk1>
      <a:lt1>
        <a:srgbClr val="222222"/>
      </a:lt1>
      <a:dk2>
        <a:srgbClr val="A7A7A7"/>
      </a:dk2>
      <a:lt2>
        <a:srgbClr val="535353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38787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222222"/>
            </a:solidFill>
            <a:effectLst/>
            <a:uFillTx/>
            <a:latin typeface="DIN Condensed"/>
            <a:ea typeface="DIN Condensed"/>
            <a:cs typeface="DIN Condensed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5007</TotalTime>
  <Words>431</Words>
  <Application>Microsoft Office PowerPoint</Application>
  <PresentationFormat>Custom</PresentationFormat>
  <Paragraphs>93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36</vt:i4>
      </vt:variant>
    </vt:vector>
  </HeadingPairs>
  <TitlesOfParts>
    <vt:vector size="50" baseType="lpstr">
      <vt:lpstr>Anonymous Pro for Powerline</vt:lpstr>
      <vt:lpstr>Arial</vt:lpstr>
      <vt:lpstr>Avenir Next</vt:lpstr>
      <vt:lpstr>Avenir Next Medium</vt:lpstr>
      <vt:lpstr>Calibri</vt:lpstr>
      <vt:lpstr>Courier</vt:lpstr>
      <vt:lpstr>Courier New</vt:lpstr>
      <vt:lpstr>DIN Alternate</vt:lpstr>
      <vt:lpstr>DIN Condensed</vt:lpstr>
      <vt:lpstr>Helvetica</vt:lpstr>
      <vt:lpstr>Helvetica Neue</vt:lpstr>
      <vt:lpstr>Webdings</vt:lpstr>
      <vt:lpstr>New</vt:lpstr>
      <vt:lpstr>New_Template7</vt:lpstr>
      <vt:lpstr>Bootcamp</vt:lpstr>
      <vt:lpstr>Review</vt:lpstr>
      <vt:lpstr>Dataframe</vt:lpstr>
      <vt:lpstr>creating a Dataframe</vt:lpstr>
      <vt:lpstr>Specifying Data Types</vt:lpstr>
      <vt:lpstr>Saving a Dataframe</vt:lpstr>
      <vt:lpstr>Looking at top rows</vt:lpstr>
      <vt:lpstr>Using Numpy functions</vt:lpstr>
      <vt:lpstr>Creating a new Column</vt:lpstr>
      <vt:lpstr>Dataframe from columns</vt:lpstr>
      <vt:lpstr>Sorting</vt:lpstr>
      <vt:lpstr>PowerPoint Presentation</vt:lpstr>
      <vt:lpstr>Dataframe from Excel</vt:lpstr>
      <vt:lpstr>Dataframe from Excel</vt:lpstr>
      <vt:lpstr>Saving a Dataframe</vt:lpstr>
      <vt:lpstr>PowerPoint Presentation</vt:lpstr>
      <vt:lpstr>PowerPoint Presentation</vt:lpstr>
      <vt:lpstr>Counting Unique values</vt:lpstr>
      <vt:lpstr>Counting Unique values</vt:lpstr>
      <vt:lpstr>PowerPoint Presentation</vt:lpstr>
      <vt:lpstr>Group By</vt:lpstr>
      <vt:lpstr>PowerPoint Presentation</vt:lpstr>
      <vt:lpstr>GRoupBY</vt:lpstr>
      <vt:lpstr>GRoupBY</vt:lpstr>
      <vt:lpstr>PowerPoint Presentation</vt:lpstr>
      <vt:lpstr>Pivot Tables</vt:lpstr>
      <vt:lpstr>Pivot table</vt:lpstr>
      <vt:lpstr>PowerPoint Presentation</vt:lpstr>
      <vt:lpstr>Pivot table syntax</vt:lpstr>
      <vt:lpstr>PowerPoint Presentation</vt:lpstr>
      <vt:lpstr>Pivot table syntax</vt:lpstr>
      <vt:lpstr>Beyond Groupby</vt:lpstr>
      <vt:lpstr>Columns</vt:lpstr>
      <vt:lpstr>PowerPoint Presentation</vt:lpstr>
      <vt:lpstr>Pivot table syntax</vt:lpstr>
      <vt:lpstr>Exercises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Bootcamp</dc:title>
  <cp:lastModifiedBy>Student 4</cp:lastModifiedBy>
  <cp:revision>8</cp:revision>
  <dcterms:modified xsi:type="dcterms:W3CDTF">2020-07-15T17:47:08Z</dcterms:modified>
</cp:coreProperties>
</file>